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4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2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78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9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01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2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3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4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0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1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8FBB-F9AA-4615-90A4-9EB06FEBD0C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1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768" y="1797537"/>
            <a:ext cx="9315940" cy="3860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 №4 </a:t>
            </a:r>
            <a:r>
              <a:rPr lang="ru-RU" sz="4000" b="1" i="1" dirty="0" err="1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с.Толстой</a:t>
            </a:r>
            <a: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-Юрт»</a:t>
            </a:r>
            <a:b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Приготовление обеда </a:t>
            </a:r>
            <a:b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поварами школьной столовой</a:t>
            </a:r>
            <a:b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«Куринные котлеты с картофельным пюре</a:t>
            </a:r>
            <a:b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морковный салат» </a:t>
            </a:r>
            <a:endParaRPr lang="ru-RU" sz="4000" b="1" i="1" dirty="0">
              <a:solidFill>
                <a:schemeClr val="accent2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80" y="265338"/>
            <a:ext cx="2654716" cy="2473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805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Школьное питание – залог </a:t>
            </a:r>
            <a:r>
              <a:rPr lang="ru-RU" b="1" dirty="0" smtClean="0">
                <a:latin typeface="Monotype Corsiva" panose="03010101010201010101" pitchFamily="66" charset="0"/>
              </a:rPr>
              <a:t>здоровья</a:t>
            </a:r>
            <a:r>
              <a:rPr lang="ru-RU" b="1" dirty="0">
                <a:latin typeface="Monotype Corsiva" panose="03010101010201010101" pitchFamily="66" charset="0"/>
              </a:rPr>
              <a:t> 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>подрастающего поколения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> </a:t>
            </a:r>
            <a:br>
              <a:rPr lang="ru-RU" b="1" dirty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443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/>
              <a:t>Горячее питание детей во время пребывания в школе является одним из важных условий поддержания их здоровья и способности к эффективному обучению. </a:t>
            </a:r>
            <a:endParaRPr lang="ru-RU" dirty="0" smtClean="0"/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 smtClean="0"/>
              <a:t>Хорошая </a:t>
            </a:r>
            <a:r>
              <a:rPr lang="ru-RU" dirty="0"/>
              <a:t>организация школьного питания ведёт к улучшению показателей уровня здоровья населения, и в первую очередь детей, учитывая, что в школе они проводят большую часть своего времени. Поэтому питание является одним из важных факторов, определяющих здоровье подрастающего поколения. </a:t>
            </a:r>
            <a:endParaRPr lang="ru-RU" dirty="0" smtClean="0"/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 smtClean="0"/>
              <a:t>Полноценное </a:t>
            </a:r>
            <a:r>
              <a:rPr lang="ru-RU" dirty="0"/>
              <a:t>и сбалансированное питание способствует профилактике заболеваний, повышению работоспособности и успеваемости, физическому и умственному развитию детей и подростков, создаёт условия к их адаптации к современной жизни.</a:t>
            </a:r>
          </a:p>
          <a:p>
            <a:pPr indent="450000" algn="just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85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92" y="609600"/>
            <a:ext cx="3946770" cy="4931508"/>
          </a:xfrm>
        </p:spPr>
        <p:txBody>
          <a:bodyPr>
            <a:normAutofit fontScale="90000"/>
          </a:bodyPr>
          <a:lstStyle/>
          <a:p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/>
              <a:t/>
            </a:r>
            <a:br>
              <a:rPr lang="ru-RU" sz="1800" b="1" u="sng" dirty="0"/>
            </a:br>
            <a:r>
              <a:rPr lang="ru-RU" sz="1800" b="1" u="sng" dirty="0" smtClean="0"/>
              <a:t>Куриный </a:t>
            </a:r>
            <a:r>
              <a:rPr lang="ru-RU" sz="1800" b="1" u="sng" dirty="0"/>
              <a:t>фарш </a:t>
            </a:r>
            <a:r>
              <a:rPr lang="ru-RU" sz="1800" dirty="0"/>
              <a:t>– высокобелковый, диетический продукт с уникальным </a:t>
            </a:r>
            <a:r>
              <a:rPr lang="ru-RU" sz="1800" dirty="0" smtClean="0"/>
              <a:t>составом.</a:t>
            </a:r>
            <a:br>
              <a:rPr lang="ru-RU" sz="1800" dirty="0" smtClean="0"/>
            </a:br>
            <a:r>
              <a:rPr lang="ru-RU" sz="1800" b="1" u="sng" dirty="0"/>
              <a:t>Преимущество мяса курицы </a:t>
            </a:r>
            <a:r>
              <a:rPr lang="ru-RU" sz="1800" dirty="0"/>
              <a:t>– рекордное количество белка на 100 грамм. Оно достигает 22% от общей массы продукта. Для сравнения: в индейке – </a:t>
            </a:r>
            <a:r>
              <a:rPr lang="ru-RU" sz="1800" dirty="0" smtClean="0"/>
              <a:t>19-20%, в </a:t>
            </a:r>
            <a:r>
              <a:rPr lang="ru-RU" sz="1800" dirty="0"/>
              <a:t>говядине – 18-19%.</a:t>
            </a:r>
            <a:r>
              <a:rPr lang="ru-RU" sz="1800" dirty="0" smtClean="0"/>
              <a:t> В </a:t>
            </a:r>
            <a:r>
              <a:rPr lang="ru-RU" sz="1800" dirty="0"/>
              <a:t>курином фарше содержится четверть суточной нормы таких полезных веществ, </a:t>
            </a:r>
            <a:r>
              <a:rPr lang="ru-RU" sz="1800" dirty="0" smtClean="0"/>
              <a:t>как</a:t>
            </a:r>
            <a:br>
              <a:rPr lang="ru-RU" sz="1800" dirty="0" smtClean="0"/>
            </a:br>
            <a:r>
              <a:rPr lang="ru-RU" sz="1800" dirty="0" smtClean="0"/>
              <a:t>витамины </a:t>
            </a:r>
            <a:r>
              <a:rPr lang="ru-RU" sz="1800" dirty="0"/>
              <a:t>В5, В6, РР, калий, фосфор и незаменимая Омега-6. Также в нём много селена, цинка, серы, витамина B12.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Эти </a:t>
            </a:r>
            <a:r>
              <a:rPr lang="ru-RU" sz="1800" dirty="0"/>
              <a:t>микроэлементы задействованы в ключевых процессах </a:t>
            </a:r>
            <a:r>
              <a:rPr lang="ru-RU" sz="1800" dirty="0" smtClean="0"/>
              <a:t>организма</a:t>
            </a:r>
            <a:r>
              <a:rPr lang="ru-RU" sz="1800" dirty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99" y="1418853"/>
            <a:ext cx="4959961" cy="311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147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93969"/>
            <a:ext cx="8596668" cy="7346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Приготовление куриных котлет</a:t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959" y="1328613"/>
            <a:ext cx="7881410" cy="1812793"/>
          </a:xfrm>
        </p:spPr>
        <p:txBody>
          <a:bodyPr/>
          <a:lstStyle/>
          <a:p>
            <a:pPr algn="just"/>
            <a:r>
              <a:rPr lang="ru-RU" sz="1600" dirty="0" smtClean="0"/>
              <a:t>Выкладка в миску куриного фарша. Добавить яйцо, лук и манку. Отбить фарш. Форму </a:t>
            </a:r>
            <a:r>
              <a:rPr lang="ru-RU" sz="1600" dirty="0"/>
              <a:t>для запекания </a:t>
            </a:r>
            <a:r>
              <a:rPr lang="ru-RU" sz="1600" dirty="0" smtClean="0"/>
              <a:t>смазать </a:t>
            </a:r>
            <a:r>
              <a:rPr lang="ru-RU" sz="1600" dirty="0"/>
              <a:t>растительным маслом. </a:t>
            </a:r>
            <a:r>
              <a:rPr lang="ru-RU" sz="1600" dirty="0" smtClean="0"/>
              <a:t>Смочить </a:t>
            </a:r>
            <a:r>
              <a:rPr lang="ru-RU" sz="1600" dirty="0"/>
              <a:t>руки </a:t>
            </a:r>
            <a:r>
              <a:rPr lang="ru-RU" sz="1600" dirty="0" smtClean="0"/>
              <a:t>водой и сформировать котлеты, после выложить </a:t>
            </a:r>
            <a:r>
              <a:rPr lang="ru-RU" sz="1600" dirty="0"/>
              <a:t>их в </a:t>
            </a:r>
            <a:r>
              <a:rPr lang="ru-RU" sz="1600" dirty="0" smtClean="0"/>
              <a:t>форму.</a:t>
            </a:r>
            <a:r>
              <a:rPr lang="ru-RU" sz="1600" dirty="0"/>
              <a:t> Запечь котлеты в духовке при 200 градусах 25-30 минут. Когда они хорошо подрумянятся, достать их из духовки, остудить.</a:t>
            </a:r>
            <a:endParaRPr lang="ru-RU" sz="1800" dirty="0"/>
          </a:p>
          <a:p>
            <a:pPr algn="ctr"/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2" y="3141407"/>
            <a:ext cx="4607860" cy="2524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3" y="3141406"/>
            <a:ext cx="4651058" cy="2524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950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85" y="21583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Приготовление картофельного пюре</a:t>
            </a:r>
            <a:br>
              <a:rPr lang="ru-RU" sz="4000" b="1" dirty="0">
                <a:latin typeface="Monotype Corsiva" panose="03010101010201010101" pitchFamily="66" charset="0"/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6" y="1198935"/>
            <a:ext cx="8210346" cy="1538309"/>
          </a:xfrm>
        </p:spPr>
        <p:txBody>
          <a:bodyPr/>
          <a:lstStyle/>
          <a:p>
            <a:pPr algn="just"/>
            <a:r>
              <a:rPr lang="ru-RU" sz="1600" dirty="0"/>
              <a:t>Очищаем указанное количество картофеля от кожуры. Промываем овощи и выкладываем в большую кастрюлю. </a:t>
            </a:r>
            <a:r>
              <a:rPr lang="ru-RU" sz="1600" dirty="0" smtClean="0"/>
              <a:t>Слишком крупные плоды можно разрезать на половинки, это ускорит кулинарный процесс. Заливаем </a:t>
            </a:r>
            <a:r>
              <a:rPr lang="ru-RU" sz="1600" dirty="0"/>
              <a:t>картофель водой полностью. Добавляем </a:t>
            </a:r>
            <a:r>
              <a:rPr lang="ru-RU" sz="1600" dirty="0" smtClean="0"/>
              <a:t>немного </a:t>
            </a:r>
            <a:r>
              <a:rPr lang="ru-RU" sz="1600" dirty="0"/>
              <a:t>соли по вкусу. Варим картошку до мягкости. Готовность проверяем ножом. После того, как картошка будет готова, аккуратно сливаем всю воду. В горячий картофель выкладываем кусочек сливочного масла</a:t>
            </a:r>
            <a:r>
              <a:rPr lang="ru-RU" sz="1600" dirty="0" smtClean="0"/>
              <a:t>. Выливаем сюда предварительно разогретое молоко.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" y="3235569"/>
            <a:ext cx="4083622" cy="266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01" y="3235569"/>
            <a:ext cx="3997570" cy="266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848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989" y="249990"/>
            <a:ext cx="8419774" cy="679938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Приготовление картофельного пюре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354" y="949569"/>
            <a:ext cx="8761045" cy="1903046"/>
          </a:xfrm>
        </p:spPr>
        <p:txBody>
          <a:bodyPr/>
          <a:lstStyle/>
          <a:p>
            <a:pPr algn="just"/>
            <a:r>
              <a:rPr lang="ru-RU" sz="1800" dirty="0"/>
              <a:t>После того, как картошка будет готова, аккуратно сливаем всю воду. В горячий картофель выкладываем кусочек сливочного масла. Выливаем сюда предварительно разогретое молоко. Картофель с молоком и маслом хорошенько разминаем до образования нежного пюре. Картофельное пюре с молоком </a:t>
            </a:r>
            <a:r>
              <a:rPr lang="ru-RU" sz="1800" dirty="0" smtClean="0"/>
              <a:t>готово.</a:t>
            </a:r>
            <a:endParaRPr lang="ru-RU" sz="1800" dirty="0"/>
          </a:p>
          <a:p>
            <a:pPr algn="just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0" y="3012667"/>
            <a:ext cx="4184650" cy="2615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8" y="2072899"/>
            <a:ext cx="3022051" cy="226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8" y="4504512"/>
            <a:ext cx="3076759" cy="224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911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>
                <a:latin typeface="Monotype Corsiva" panose="03010101010201010101" pitchFamily="66" charset="0"/>
              </a:rPr>
              <a:t>      Приготовление морковного салата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820985"/>
            <a:ext cx="8296317" cy="916260"/>
          </a:xfrm>
        </p:spPr>
        <p:txBody>
          <a:bodyPr/>
          <a:lstStyle/>
          <a:p>
            <a:r>
              <a:rPr lang="ru-RU" sz="2000" dirty="0" smtClean="0"/>
              <a:t>Натереть </a:t>
            </a:r>
            <a:r>
              <a:rPr lang="ru-RU" sz="2000" dirty="0"/>
              <a:t>морковь </a:t>
            </a:r>
            <a:r>
              <a:rPr lang="ru-RU" sz="2000" dirty="0" smtClean="0"/>
              <a:t>на </a:t>
            </a:r>
            <a:r>
              <a:rPr lang="ru-RU" sz="2000" dirty="0"/>
              <a:t>тёрке</a:t>
            </a:r>
            <a:r>
              <a:rPr lang="ru-RU" sz="2000" dirty="0" smtClean="0"/>
              <a:t>. </a:t>
            </a:r>
            <a:r>
              <a:rPr lang="ru-RU" sz="2000" dirty="0"/>
              <a:t>Слегка </a:t>
            </a:r>
            <a:r>
              <a:rPr lang="ru-RU" sz="2000" dirty="0" smtClean="0"/>
              <a:t>посыпать </a:t>
            </a:r>
            <a:r>
              <a:rPr lang="ru-RU" sz="2000" dirty="0"/>
              <a:t>морковь сахарным </a:t>
            </a:r>
            <a:r>
              <a:rPr lang="ru-RU" sz="2000" dirty="0" smtClean="0"/>
              <a:t>песком.</a:t>
            </a:r>
            <a:r>
              <a:rPr lang="ru-RU" dirty="0"/>
              <a:t> </a:t>
            </a:r>
            <a:r>
              <a:rPr lang="ru-RU" sz="2000" dirty="0"/>
              <a:t>Всё </a:t>
            </a:r>
            <a:r>
              <a:rPr lang="ru-RU" sz="2000" dirty="0" smtClean="0"/>
              <a:t>перемешать, дат </a:t>
            </a:r>
            <a:r>
              <a:rPr lang="ru-RU" sz="2000" dirty="0"/>
              <a:t>постоять салату 5 минут, чтобы сахар растворился</a:t>
            </a:r>
            <a:r>
              <a:rPr lang="ru-RU" sz="2000" dirty="0" smtClean="0"/>
              <a:t>.</a:t>
            </a:r>
          </a:p>
          <a:p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7" y="3173047"/>
            <a:ext cx="4472898" cy="2416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1" y="3173047"/>
            <a:ext cx="4384431" cy="242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767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3292"/>
            <a:ext cx="8630789" cy="1758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Спасибо поварам за </a:t>
            </a:r>
            <a:r>
              <a:rPr lang="ru-RU" sz="4000" b="1" dirty="0" smtClean="0">
                <a:latin typeface="Monotype Corsiva" panose="03010101010201010101" pitchFamily="66" charset="0"/>
              </a:rPr>
              <a:t>вкусный обед!</a:t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r>
              <a:rPr lang="ru-RU" sz="4000" b="1" dirty="0" smtClean="0">
                <a:latin typeface="Monotype Corsiva" panose="03010101010201010101" pitchFamily="66" charset="0"/>
              </a:rPr>
              <a:t>Приятного аппетита</a:t>
            </a:r>
            <a:r>
              <a:rPr lang="ru-RU" sz="4000" b="1" dirty="0">
                <a:latin typeface="Monotype Corsiva" panose="03010101010201010101" pitchFamily="66" charset="0"/>
              </a:rPr>
              <a:t>!</a:t>
            </a:r>
            <a:br>
              <a:rPr lang="ru-RU" sz="4000" b="1" dirty="0">
                <a:latin typeface="Monotype Corsiva" panose="03010101010201010101" pitchFamily="66" charset="0"/>
              </a:rPr>
            </a:b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34" y="1743824"/>
            <a:ext cx="6161596" cy="462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96221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226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Mistral</vt:lpstr>
      <vt:lpstr>Monotype Corsiva</vt:lpstr>
      <vt:lpstr>Times New Roman</vt:lpstr>
      <vt:lpstr>Trebuchet MS</vt:lpstr>
      <vt:lpstr>Wingdings 3</vt:lpstr>
      <vt:lpstr>Аспект</vt:lpstr>
      <vt:lpstr>  МБОУ «СОШ №4 с.Толстой-Юрт» Приготовление обеда  поварами школьной столовой «Куринные котлеты с картофельным пюре и морковный салат» </vt:lpstr>
      <vt:lpstr>Школьное питание – залог здоровья  подрастающего поколения   </vt:lpstr>
      <vt:lpstr>  Куриный фарш – высокобелковый, диетический продукт с уникальным составом. Преимущество мяса курицы – рекордное количество белка на 100 грамм. Оно достигает 22% от общей массы продукта. Для сравнения: в индейке – 19-20%, в говядине – 18-19%. В курином фарше содержится четверть суточной нормы таких полезных веществ, как витамины В5, В6, РР, калий, фосфор и незаменимая Омега-6. Также в нём много селена, цинка, серы, витамина B12.  Эти микроэлементы задействованы в ключевых процессах организма. </vt:lpstr>
      <vt:lpstr>Приготовление куриных котлет </vt:lpstr>
      <vt:lpstr>Приготовление картофельного пюре </vt:lpstr>
      <vt:lpstr>Приготовление картофельного пюре</vt:lpstr>
      <vt:lpstr>      Приготовление морковного салата</vt:lpstr>
      <vt:lpstr>Спасибо поварам за вкусный обед! Приятного аппетита!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19</cp:revision>
  <cp:lastPrinted>2024-05-08T15:53:15Z</cp:lastPrinted>
  <dcterms:created xsi:type="dcterms:W3CDTF">2024-05-08T15:36:02Z</dcterms:created>
  <dcterms:modified xsi:type="dcterms:W3CDTF">2024-05-14T16:10:36Z</dcterms:modified>
</cp:coreProperties>
</file>